
<file path=[Content_Types].xml><?xml version="1.0" encoding="utf-8"?>
<Types xmlns="http://schemas.openxmlformats.org/package/2006/content-types">
  <Default Extension="emf" ContentType="image/x-emf"/>
  <Default Extension="glb" ContentType="model/unknown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26.xml" ContentType="application/inkml+xml"/>
  <Override PartName="/ppt/notesSlides/notesSlide2.xml" ContentType="application/vnd.openxmlformats-officedocument.presentationml.notesSlide+xml"/>
  <Override PartName="/ppt/ink/ink27.xml" ContentType="application/inkml+xml"/>
  <Override PartName="/ppt/notesSlides/notesSlide3.xml" ContentType="application/vnd.openxmlformats-officedocument.presentationml.notesSlide+xml"/>
  <Override PartName="/ppt/ink/ink2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4" r:id="rId2"/>
    <p:sldId id="258" r:id="rId3"/>
    <p:sldId id="262" r:id="rId4"/>
    <p:sldId id="261" r:id="rId5"/>
    <p:sldId id="265" r:id="rId6"/>
    <p:sldId id="266" r:id="rId7"/>
    <p:sldId id="267" r:id="rId8"/>
    <p:sldId id="268" r:id="rId9"/>
    <p:sldId id="269" r:id="rId10"/>
    <p:sldId id="271" r:id="rId11"/>
    <p:sldId id="272" r:id="rId12"/>
    <p:sldId id="273" r:id="rId13"/>
    <p:sldId id="274" r:id="rId14"/>
    <p:sldId id="275" r:id="rId15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5C71"/>
    <a:srgbClr val="408E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5991" autoAdjust="0"/>
  </p:normalViewPr>
  <p:slideViewPr>
    <p:cSldViewPr snapToGrid="0">
      <p:cViewPr varScale="1">
        <p:scale>
          <a:sx n="102" d="100"/>
          <a:sy n="102" d="100"/>
        </p:scale>
        <p:origin x="126" y="2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28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B4B058-7775-440A-9681-E77151C8263D}" type="datetime1">
              <a:rPr lang="en-GB" smtClean="0"/>
              <a:t>08/10/2025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2A4B94-1E9B-4251-BA31-99B601B90A8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25110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2C2D27B-F2A3-4FA7-8AEB-4ECB63D2F102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F9531-3326-4057-9EBA-1F5D68C6F04A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302569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43F9531-3326-4057-9EBA-1F5D68C6F04A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3443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43F9531-3326-4057-9EBA-1F5D68C6F04A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660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43F9531-3326-4057-9EBA-1F5D68C6F04A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6187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emf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customXml" Target="../ink/ink4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2.png"/><Relationship Id="rId3" Type="http://schemas.openxmlformats.org/officeDocument/2006/relationships/customXml" Target="../ink/ink6.xml"/><Relationship Id="rId7" Type="http://schemas.openxmlformats.org/officeDocument/2006/relationships/customXml" Target="../ink/ink8.xml"/><Relationship Id="rId12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emf"/><Relationship Id="rId11" Type="http://schemas.openxmlformats.org/officeDocument/2006/relationships/customXml" Target="../ink/ink10.xml"/><Relationship Id="rId5" Type="http://schemas.openxmlformats.org/officeDocument/2006/relationships/customXml" Target="../ink/ink7.xml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customXml" Target="../ink/ink9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3.png"/><Relationship Id="rId3" Type="http://schemas.openxmlformats.org/officeDocument/2006/relationships/customXml" Target="../ink/ink11.xml"/><Relationship Id="rId7" Type="http://schemas.openxmlformats.org/officeDocument/2006/relationships/customXml" Target="../ink/ink13.xml"/><Relationship Id="rId12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emf"/><Relationship Id="rId11" Type="http://schemas.openxmlformats.org/officeDocument/2006/relationships/customXml" Target="../ink/ink15.xml"/><Relationship Id="rId5" Type="http://schemas.openxmlformats.org/officeDocument/2006/relationships/customXml" Target="../ink/ink12.xml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customXml" Target="../ink/ink14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customXml" Target="../ink/ink16.xml"/><Relationship Id="rId7" Type="http://schemas.openxmlformats.org/officeDocument/2006/relationships/customXml" Target="../ink/ink18.xml"/><Relationship Id="rId12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emf"/><Relationship Id="rId11" Type="http://schemas.openxmlformats.org/officeDocument/2006/relationships/customXml" Target="../ink/ink20.xml"/><Relationship Id="rId5" Type="http://schemas.openxmlformats.org/officeDocument/2006/relationships/customXml" Target="../ink/ink17.xml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customXml" Target="../ink/ink19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customXml" Target="../ink/ink21.xml"/><Relationship Id="rId7" Type="http://schemas.openxmlformats.org/officeDocument/2006/relationships/customXml" Target="../ink/ink23.xml"/><Relationship Id="rId12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emf"/><Relationship Id="rId11" Type="http://schemas.openxmlformats.org/officeDocument/2006/relationships/customXml" Target="../ink/ink25.xml"/><Relationship Id="rId5" Type="http://schemas.openxmlformats.org/officeDocument/2006/relationships/customXml" Target="../ink/ink22.xml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customXml" Target="../ink/ink2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BFFD68-E7DA-43A0-A762-8DE3799F6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1415"/>
            <a:ext cx="9144000" cy="4021205"/>
          </a:xfrm>
        </p:spPr>
        <p:txBody>
          <a:bodyPr rtlCol="0">
            <a:norm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7905" y="7297710"/>
                <a:ext cx="162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31820" y="1330230"/>
                <a:ext cx="242280" cy="5724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48DFEAF9-3C9A-4305-9782-3EE91C933D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495232"/>
          </a:xfrm>
        </p:spPr>
        <p:txBody>
          <a:bodyPr rtlCol="0"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2300" y="4831361"/>
                <a:ext cx="253440" cy="32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5245" y="114765"/>
                <a:ext cx="4248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701885" y="7262293"/>
                <a:ext cx="28080" cy="1805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0712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2C925-8B44-44C6-A649-F0FB17E7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5067D9-9E44-4E2F-BB85-39F25AF8A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8FBE3D-9430-4971-8C05-5F599FDCB9E7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695C9A-F3D4-4CAF-BD9C-9A781B281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3D576E-E81F-4A82-BCA1-6B1E01BA5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9804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60874-81B9-450F-B82A-8EB5D1206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9C0738-5AFE-4856-AD7B-A15B324CD94A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F7C3AE-3A6B-4C8B-B32A-82D82E59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F9F8A-E694-41C4-963B-E3E4EC703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51892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72C95-0AD4-4269-8C2B-C4797C4EC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06414-765F-4A8B-92F6-D0646CCCA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CD27-EF94-470B-8EFE-BDD4BAA71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720F99-C49A-4BDA-8E4E-70AA21796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205114-31B0-4EB3-AD12-619938DC0FFB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E342F-D088-48DF-BF68-ED3DCA16F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B5186-5A08-4217-B8C8-E3C89DE56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829912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0A0E-257C-428F-8220-4F7319A3E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ACFB04-60BA-40B2-9683-87578BD0D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0FF038-F1C0-4D94-B562-F301003548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4D5EB-717A-432F-9FCB-41F026C35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570AA0-6771-4017-B1C6-1E88A71BAFFF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96424-0E11-4259-9FFE-96E424A21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24721-6543-486D-A232-9E51E9FB4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02930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3A876-E09F-447C-AC70-625615722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D81AE2-C534-4018-8D54-BFAC1D2E43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E8180-78B8-4034-88AA-BF38D5475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5086CF-68C7-467C-8E4C-CD4AC6258BF1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2CEA7-6339-43F1-8258-E91DD61E2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B3B7F-3DD1-4A58-A7A1-90D3371C9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42961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8BB54-5323-4DD3-9DB8-5CA26A517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40E1A9-E35B-44AB-8190-B6A7A068D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AF8D8-7764-4D06-AE50-0B151AE6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DBA843-AFDD-4ECB-8C07-E91F31E934CC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2F050-008F-40E2-AA46-8DD0CD8CB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63763-705B-464F-AB8B-F02AFAC9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68712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7905" y="7297710"/>
                <a:ext cx="162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31820" y="1330230"/>
                <a:ext cx="2422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2300" y="4831361"/>
                <a:ext cx="253440" cy="32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5245" y="114765"/>
                <a:ext cx="4248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701885" y="7262293"/>
                <a:ext cx="28080" cy="18051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BD312742-FF8F-405A-9B03-FA3BE36135F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blipFill>
            <a:blip r:embed="rId13"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1120870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7905" y="7297710"/>
                <a:ext cx="162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31820" y="1330230"/>
                <a:ext cx="2422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2300" y="4831361"/>
                <a:ext cx="253440" cy="32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5245" y="114765"/>
                <a:ext cx="4248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701885" y="7262293"/>
                <a:ext cx="28080" cy="1805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ubtitle 2">
            <a:extLst>
              <a:ext uri="{FF2B5EF4-FFF2-40B4-BE49-F238E27FC236}">
                <a16:creationId xmlns:a16="http://schemas.microsoft.com/office/drawing/2014/main" id="{34C0FACC-90E6-4A01-8792-8FA91B7D3E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3827" y="2543436"/>
            <a:ext cx="3760738" cy="4021205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Power for the computers and scientific instruments on board is provided by two 2.45 x 7.56 m solar panels. The power generated by the panels is also used to charge six nickel-hydrogen batteries, which provide power to the spacecraft for about 25 minutes per orbit while Hubble flies through the Earth’s shadow.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84C55E0-4986-474A-BC74-1B4E8A2F7D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3827" y="1921433"/>
            <a:ext cx="9144000" cy="495232"/>
          </a:xfrm>
        </p:spPr>
        <p:txBody>
          <a:bodyPr rtlCol="0"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pPr rtl="0"/>
            <a:r>
              <a:rPr lang="en-GB" noProof="0" dirty="0"/>
              <a:t>SOLAR PANELS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7E37D6D-34CE-4FE3-A6C6-4FC22C72F7A0}"/>
              </a:ext>
            </a:extLst>
          </p:cNvPr>
          <p:cNvGrpSpPr/>
          <p:nvPr userDrawn="1"/>
        </p:nvGrpSpPr>
        <p:grpSpPr>
          <a:xfrm>
            <a:off x="1013641" y="2259110"/>
            <a:ext cx="5513866" cy="276225"/>
            <a:chOff x="1557338" y="1458610"/>
            <a:chExt cx="5513866" cy="27622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1CBDA1B-9FA8-429D-A07D-655D394A1C71}"/>
                </a:ext>
              </a:extLst>
            </p:cNvPr>
            <p:cNvCxnSpPr/>
            <p:nvPr/>
          </p:nvCxnSpPr>
          <p:spPr>
            <a:xfrm>
              <a:off x="1557338" y="1589020"/>
              <a:ext cx="5362574" cy="0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5FBA15E-A7E6-483D-9298-EC007237A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94979" y="1458610"/>
              <a:ext cx="276225" cy="2762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692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3BFFD68-E7DA-43A0-A762-8DE3799F6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1415"/>
            <a:ext cx="9144000" cy="4021205"/>
          </a:xfrm>
        </p:spPr>
        <p:txBody>
          <a:bodyPr rtlCol="0">
            <a:norm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7905" y="7297710"/>
                <a:ext cx="162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31820" y="1330230"/>
                <a:ext cx="242280" cy="5724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48DFEAF9-3C9A-4305-9782-3EE91C933D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495232"/>
          </a:xfrm>
        </p:spPr>
        <p:txBody>
          <a:bodyPr rtlCol="0"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2300" y="4831361"/>
                <a:ext cx="253440" cy="32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5245" y="114765"/>
                <a:ext cx="4248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701885" y="7262293"/>
                <a:ext cx="28080" cy="18051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97056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3BFFD68-E7DA-43A0-A762-8DE3799F6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1415"/>
            <a:ext cx="9144000" cy="4021205"/>
          </a:xfrm>
        </p:spPr>
        <p:txBody>
          <a:bodyPr rtlCol="0">
            <a:norm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7905" y="7297710"/>
                <a:ext cx="162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31820" y="1330230"/>
                <a:ext cx="242280" cy="5724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48DFEAF9-3C9A-4305-9782-3EE91C933D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495232"/>
          </a:xfrm>
        </p:spPr>
        <p:txBody>
          <a:bodyPr rtlCol="0"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2300" y="4831361"/>
                <a:ext cx="253440" cy="32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5245" y="114765"/>
                <a:ext cx="4248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701885" y="7262293"/>
                <a:ext cx="28080" cy="18051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87527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512A5-4A94-4AD1-8E4A-1EA129F98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E6721-7958-497F-BDBF-202EA49F1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C0A16-F783-4588-B672-5058DF08C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2F6617-694B-4DB4-ACFA-BC48221F247A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50778-6411-40BC-969D-A8D237EDD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D5302-3190-447A-93C9-69054625D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7634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A55D5-7F7F-4923-B13A-FB14C9079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A3E33-C1C5-4903-B6A0-5DCA0E5DA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EEB41-7B20-4E9D-854C-61E519F59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3239C7-8D2C-4837-9967-6EF9EAAED77F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B4E84-AF49-469B-BA25-009B696C4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71073-1660-4665-AD08-B1F6EEEC6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231826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64BBC-F386-4C51-801D-CF55F338F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EA36-CB65-4957-AC4D-117C8B55F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91E4BF-C484-4876-8267-5595D1433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81A05-B3B3-484A-B9A2-C693BFC18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963DED-C892-4A42-811A-F4CD15E11896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2926F-1DF1-4A3A-B966-52626B39B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9902F3-1A49-445A-A094-55BF9A3AA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6650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7F405-2652-4BEF-A9E4-BCBF252A1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98658-AC9F-419A-9D28-703117D9C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BF43B-ACB8-4022-9478-4B58FB2AC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47381A-DF82-4E57-86F2-79DDC1FDB8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95A9D4-5434-4053-BEF7-D8D6112F6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2203A2-768C-4C32-B8C9-5731FBE96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F781BE-748E-4DD2-AB2F-253507D0D0EB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7F5DD0-FF5E-4C8E-BF51-AAA6F15FF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B89CD3-37F2-4CFC-B1A1-89865714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78450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A9A825-7557-4500-8CCD-1373C95F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4F931-B635-4B85-BE10-74008338E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AE95C-FC17-478C-AA9E-710213A4FD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38D7EB8-6CA9-4793-B7ED-9534BFD00084}" type="datetime1">
              <a:rPr lang="en-GB" noProof="0" smtClean="0"/>
              <a:t>08/10/2025</a:t>
            </a:fld>
            <a:endParaRPr lang="en-GB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4E31F-5B11-490E-AD3F-BE92E0F2D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DD7FA-F9F4-4DC4-9791-ACD495680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A717781-12D9-4CDB-9AAE-83636CBD66D6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34248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6.xm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27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5" Type="http://schemas.openxmlformats.org/officeDocument/2006/relationships/image" Target="../media/image3.png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customXml" Target="../ink/ink28.xm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5" Type="http://schemas.openxmlformats.org/officeDocument/2006/relationships/image" Target="../media/image3.png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one with a camera&#10;&#10;AI-generated content may be incorrect.">
            <a:extLst>
              <a:ext uri="{FF2B5EF4-FFF2-40B4-BE49-F238E27FC236}">
                <a16:creationId xmlns:a16="http://schemas.microsoft.com/office/drawing/2014/main" id="{07BE95BC-CCED-E134-35AE-BC9D9CD54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776" y="3243432"/>
            <a:ext cx="4885741" cy="27371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F599B96-D341-E2AE-90F8-6FC9766A5CC5}"/>
              </a:ext>
            </a:extLst>
          </p:cNvPr>
          <p:cNvSpPr/>
          <p:nvPr/>
        </p:nvSpPr>
        <p:spPr>
          <a:xfrm>
            <a:off x="-66747" y="711453"/>
            <a:ext cx="8870570" cy="307776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600000" lon="19499988" rev="0"/>
              </a:camera>
              <a:lightRig rig="threePt" dir="t"/>
            </a:scene3d>
          </a:bodyPr>
          <a:lstStyle/>
          <a:p>
            <a:pPr algn="ctr"/>
            <a:r>
              <a:rPr lang="en-GB" sz="5400" dirty="0">
                <a:ln w="0"/>
                <a:solidFill>
                  <a:schemeClr val="accent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Deep Reinforcement Learning </a:t>
            </a:r>
          </a:p>
          <a:p>
            <a:pPr algn="ctr"/>
            <a:r>
              <a:rPr lang="en-GB" sz="1600" dirty="0">
                <a:ln w="0"/>
                <a:solidFill>
                  <a:schemeClr val="accent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for</a:t>
            </a:r>
          </a:p>
          <a:p>
            <a:pPr algn="ctr"/>
            <a:r>
              <a:rPr lang="en-GB" sz="5400" dirty="0">
                <a:ln w="0"/>
                <a:solidFill>
                  <a:schemeClr val="accent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Beam Management </a:t>
            </a:r>
          </a:p>
          <a:p>
            <a:pPr algn="ctr"/>
            <a:r>
              <a:rPr lang="en-GB" sz="1600" dirty="0">
                <a:ln w="0"/>
                <a:solidFill>
                  <a:schemeClr val="accent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In</a:t>
            </a:r>
          </a:p>
          <a:p>
            <a:pPr algn="ctr"/>
            <a:r>
              <a:rPr lang="en-GB" sz="5400" dirty="0">
                <a:ln w="0"/>
                <a:solidFill>
                  <a:schemeClr val="accent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UAV Relay </a:t>
            </a:r>
            <a:r>
              <a:rPr lang="en-GB" sz="5400" dirty="0" err="1">
                <a:ln w="0"/>
                <a:solidFill>
                  <a:schemeClr val="accent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mmWave</a:t>
            </a:r>
            <a:r>
              <a:rPr lang="en-GB" sz="5400" dirty="0">
                <a:ln w="0"/>
                <a:solidFill>
                  <a:schemeClr val="accent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Networks</a:t>
            </a:r>
            <a:r>
              <a:rPr lang="en-US" sz="5400" dirty="0">
                <a:ln w="0"/>
                <a:solidFill>
                  <a:schemeClr val="accent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2786CA-7274-30CE-5BFA-EB928D7DA349}"/>
              </a:ext>
            </a:extLst>
          </p:cNvPr>
          <p:cNvSpPr txBox="1"/>
          <p:nvPr/>
        </p:nvSpPr>
        <p:spPr>
          <a:xfrm>
            <a:off x="655144" y="5223217"/>
            <a:ext cx="4885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635C71"/>
                </a:solidFill>
              </a:rPr>
              <a:t>MCS PROJECT PRESENTATION</a:t>
            </a:r>
          </a:p>
          <a:p>
            <a:r>
              <a:rPr lang="en-GB" dirty="0">
                <a:solidFill>
                  <a:srgbClr val="635C71"/>
                </a:solidFill>
              </a:rPr>
              <a:t>Student: FINICHIU Eduard – Adelin</a:t>
            </a:r>
          </a:p>
          <a:p>
            <a:r>
              <a:rPr lang="en-GB" dirty="0">
                <a:solidFill>
                  <a:srgbClr val="635C71"/>
                </a:solidFill>
              </a:rPr>
              <a:t>FILS 1241 EB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CF0E16-4AFC-E992-3A4F-2DE2794214CB}"/>
              </a:ext>
            </a:extLst>
          </p:cNvPr>
          <p:cNvSpPr txBox="1"/>
          <p:nvPr/>
        </p:nvSpPr>
        <p:spPr>
          <a:xfrm>
            <a:off x="792798" y="4244608"/>
            <a:ext cx="698522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635C71"/>
                </a:solidFill>
              </a:rPr>
              <a:t>Authors: Dohyun Kim, Miguel R. Castellanos, and Robert W. Heath Jr.</a:t>
            </a:r>
          </a:p>
        </p:txBody>
      </p:sp>
    </p:spTree>
    <p:extLst>
      <p:ext uri="{BB962C8B-B14F-4D97-AF65-F5344CB8AC3E}">
        <p14:creationId xmlns:p14="http://schemas.microsoft.com/office/powerpoint/2010/main" val="1718238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87E530E-A258-AC3C-1F26-D22D10DEB1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Advantages of DRL/HRL Approach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E9AD453-9959-1C71-7041-F647CD9E876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63827" y="2711609"/>
            <a:ext cx="9144000" cy="1985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Adaptive: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 responds to blockage and mobility changes in real time.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Data-efficient: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 learns from limited online observations.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Flexible: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 works with various UAV placements or trajectories.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Scalable: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 can be extended to multi-band and multi-UAV systems.</a:t>
            </a:r>
          </a:p>
        </p:txBody>
      </p:sp>
      <p:pic>
        <p:nvPicPr>
          <p:cNvPr id="6" name="Picture 5" descr="A hand with thumb up and down&#10;&#10;AI-generated content may be incorrect.">
            <a:extLst>
              <a:ext uri="{FF2B5EF4-FFF2-40B4-BE49-F238E27FC236}">
                <a16:creationId xmlns:a16="http://schemas.microsoft.com/office/drawing/2014/main" id="{D3D089B3-96F8-A0B5-6214-60F9BD85A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67" y="669304"/>
            <a:ext cx="5018201" cy="2232792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842152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0E5D64-650C-85E5-151F-6DEF422C22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Segoe UI Light" panose="020B0502040204020203" pitchFamily="34" charset="0"/>
              </a:rPr>
              <a:t>Future Challenges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2503292-6AAC-6C31-DA31-32282F09B03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63827" y="3122877"/>
            <a:ext cx="9719648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Codebook Design: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0" i="0" u="none" strike="noStrike" cap="none" normalizeH="0" baseline="0" dirty="0">
                <a:ln>
                  <a:noFill/>
                </a:ln>
                <a:effectLst/>
              </a:rPr>
              <a:t>	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Reduce beam-training overhead, solve beam squint using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effectLst/>
              </a:rPr>
              <a:t>True Time Delay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(TTD) arrays.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Adaptive Arrays: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0" i="0" u="none" strike="noStrike" cap="none" normalizeH="0" baseline="0" dirty="0">
                <a:ln>
                  <a:noFill/>
                </a:ln>
                <a:effectLst/>
              </a:rPr>
              <a:t>	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Hardware must support nanosecond beam switching.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0" i="0" u="none" strike="noStrike" cap="none" normalizeH="0" baseline="0" dirty="0">
                <a:ln>
                  <a:noFill/>
                </a:ln>
                <a:effectLst/>
              </a:rPr>
              <a:t>	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Need faster, energy-efficient DRL processing.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UAV Swarms: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0" i="0" u="none" strike="noStrike" cap="none" normalizeH="0" baseline="0" dirty="0">
                <a:ln>
                  <a:noFill/>
                </a:ln>
                <a:effectLst/>
              </a:rPr>
              <a:t>	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Multi-agent DRL for cooperation among drones.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Limited Feedback: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0" i="0" u="none" strike="noStrike" cap="none" normalizeH="0" baseline="0" dirty="0">
                <a:ln>
                  <a:noFill/>
                </a:ln>
                <a:effectLst/>
              </a:rPr>
              <a:t>	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Must balance accuracy vs. communication overhead.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18354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3B0CC6-86BB-B870-45F1-31A9F73993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Overall 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0FAFBA9-CA53-BF78-B585-2936EAAF4F9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63827" y="2520007"/>
            <a:ext cx="8575361" cy="2949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DRL effectively handles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beam management trade-offs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in UAV relay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effectLst/>
              </a:rPr>
              <a:t>mmWave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networks</a:t>
            </a:r>
            <a:endParaRPr kumimoji="0" lang="ro-RO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HRL further enhances adaptability by splitting decisions across layers.</a:t>
            </a:r>
            <a:endParaRPr kumimoji="0" lang="ro-RO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Demonstrated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higher spectral efficiency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faster learning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,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robustness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to dynamics.</a:t>
            </a:r>
            <a:endParaRPr kumimoji="0" lang="ro-RO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Learning-based methods are key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future 6G and autonomous UAV networks.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57753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7695200-8AF5-B9BE-A9AB-F41F8552ED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Personal Opinion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E503771-28B1-14FB-A874-957B60E3DC0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086800" y="2721217"/>
            <a:ext cx="10018400" cy="2949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I believe DRL-based beam management is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promising direction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for future wireless networks.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The idea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AI-driven UAV relays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combines two frontier technologies — robotics and 6G.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However, real-world implementation will need: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Lightweight neural networks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for UAV hardware.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Reliable feedback channels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energy efficiency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Overall, this research shows how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machine learning can make communication systems self-optimizing and resilient.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53861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75E2EB-C2D7-B22B-51E6-C5F53A320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0024" y="2896671"/>
            <a:ext cx="3311951" cy="1064657"/>
          </a:xfrm>
        </p:spPr>
        <p:txBody>
          <a:bodyPr>
            <a:normAutofit/>
          </a:bodyPr>
          <a:lstStyle/>
          <a:p>
            <a:r>
              <a:rPr lang="ro-RO" sz="6000" dirty="0"/>
              <a:t>THANK YOU!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192514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985" y="1891797"/>
            <a:ext cx="9144000" cy="495232"/>
          </a:xfrm>
        </p:spPr>
        <p:txBody>
          <a:bodyPr rtlCol="0"/>
          <a:lstStyle/>
          <a:p>
            <a:r>
              <a:rPr lang="en-GB" dirty="0"/>
              <a:t>What’s the problem?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11CCB4-5A42-4506-A2DE-4A66CDA93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2984" y="2480849"/>
            <a:ext cx="3850373" cy="4021205"/>
          </a:xfrm>
        </p:spPr>
        <p:txBody>
          <a:bodyPr rtlCol="0"/>
          <a:lstStyle/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en-GB" dirty="0"/>
              <a:t>Modern wireless networks (like 5G/6G) use </a:t>
            </a:r>
            <a:r>
              <a:rPr lang="en-GB" b="1" dirty="0" err="1"/>
              <a:t>millimeter</a:t>
            </a:r>
            <a:r>
              <a:rPr lang="en-GB" b="1" dirty="0"/>
              <a:t>-wave (</a:t>
            </a:r>
            <a:r>
              <a:rPr lang="en-GB" b="1" dirty="0" err="1"/>
              <a:t>mmWave</a:t>
            </a:r>
            <a:r>
              <a:rPr lang="en-GB" b="1" dirty="0"/>
              <a:t>)</a:t>
            </a:r>
            <a:r>
              <a:rPr lang="en-GB" dirty="0"/>
              <a:t> frequencies to achieve </a:t>
            </a:r>
            <a:r>
              <a:rPr lang="en-GB" b="1" dirty="0"/>
              <a:t>very high data rates</a:t>
            </a:r>
            <a:r>
              <a:rPr lang="en-GB" dirty="0"/>
              <a:t> (gigabits per second).</a:t>
            </a:r>
            <a:endParaRPr lang="ro-RO" dirty="0"/>
          </a:p>
          <a:p>
            <a:pPr marL="285750" indent="-285750">
              <a:lnSpc>
                <a:spcPct val="110000"/>
              </a:lnSpc>
              <a:buFontTx/>
              <a:buChar char="-"/>
            </a:pPr>
            <a:endParaRPr lang="en-GB" dirty="0"/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en-GB" b="1" dirty="0" err="1"/>
              <a:t>mmWave</a:t>
            </a:r>
            <a:r>
              <a:rPr lang="en-GB" b="1" dirty="0"/>
              <a:t> signals</a:t>
            </a:r>
            <a:r>
              <a:rPr lang="en-GB" dirty="0"/>
              <a:t> have a big weakness:</a:t>
            </a:r>
          </a:p>
          <a:p>
            <a:r>
              <a:rPr lang="ro-RO" dirty="0"/>
              <a:t>	* </a:t>
            </a:r>
            <a:r>
              <a:rPr lang="en-GB" dirty="0"/>
              <a:t>They </a:t>
            </a:r>
            <a:r>
              <a:rPr lang="en-GB" b="1" dirty="0"/>
              <a:t>don’t penetrate obstacles</a:t>
            </a:r>
            <a:r>
              <a:rPr lang="en-GB" dirty="0"/>
              <a:t> well </a:t>
            </a:r>
            <a:endParaRPr lang="ro-RO" dirty="0"/>
          </a:p>
          <a:p>
            <a:r>
              <a:rPr lang="ro-RO" dirty="0"/>
              <a:t>	* </a:t>
            </a:r>
            <a:r>
              <a:rPr lang="en-GB" dirty="0"/>
              <a:t>They require </a:t>
            </a:r>
            <a:r>
              <a:rPr lang="en-GB" b="1" dirty="0"/>
              <a:t>precise beam alignment</a:t>
            </a:r>
            <a:r>
              <a:rPr lang="en-GB" dirty="0"/>
              <a:t> </a:t>
            </a:r>
            <a:r>
              <a:rPr lang="ro-RO" dirty="0"/>
              <a:t>	</a:t>
            </a:r>
            <a:r>
              <a:rPr lang="en-GB" dirty="0"/>
              <a:t>between transmitter and receiver</a:t>
            </a:r>
            <a:r>
              <a:rPr lang="ro-RO" dirty="0"/>
              <a:t>, </a:t>
            </a:r>
            <a:r>
              <a:rPr lang="en-GB" dirty="0"/>
              <a:t>even </a:t>
            </a:r>
            <a:r>
              <a:rPr lang="ro-RO" dirty="0"/>
              <a:t>	</a:t>
            </a:r>
            <a:r>
              <a:rPr lang="en-GB" dirty="0"/>
              <a:t>small movements can break the link.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endParaRPr lang="en-GB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31915" y="7366245"/>
                <a:ext cx="13320" cy="219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Straight Connector 11" descr="Straight Connector">
            <a:extLst>
              <a:ext uri="{FF2B5EF4-FFF2-40B4-BE49-F238E27FC236}">
                <a16:creationId xmlns:a16="http://schemas.microsoft.com/office/drawing/2014/main" id="{54417E9A-885B-4AB5-82EC-43B6D9F71BAD}"/>
              </a:ext>
            </a:extLst>
          </p:cNvPr>
          <p:cNvCxnSpPr>
            <a:cxnSpLocks/>
          </p:cNvCxnSpPr>
          <p:nvPr/>
        </p:nvCxnSpPr>
        <p:spPr>
          <a:xfrm>
            <a:off x="966323" y="2358454"/>
            <a:ext cx="439683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Encircled red dot">
            <a:extLst>
              <a:ext uri="{FF2B5EF4-FFF2-40B4-BE49-F238E27FC236}">
                <a16:creationId xmlns:a16="http://schemas.microsoft.com/office/drawing/2014/main" id="{A6F0F6E8-910C-4141-A329-EB9A062328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041" y="2228044"/>
            <a:ext cx="276225" cy="276225"/>
          </a:xfrm>
          <a:prstGeom prst="rect">
            <a:avLst/>
          </a:prstGeom>
        </p:spPr>
      </p:pic>
      <p:pic>
        <p:nvPicPr>
          <p:cNvPr id="5" name="Picture 4" descr="A group of trees in the dark&#10;&#10;AI-generated content may be incorrect.">
            <a:extLst>
              <a:ext uri="{FF2B5EF4-FFF2-40B4-BE49-F238E27FC236}">
                <a16:creationId xmlns:a16="http://schemas.microsoft.com/office/drawing/2014/main" id="{5AECBB80-0745-5D6B-9661-A724F89693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571" y="2387029"/>
            <a:ext cx="6758852" cy="2896651"/>
          </a:xfrm>
          <a:prstGeom prst="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09007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95232"/>
          </a:xfrm>
        </p:spPr>
        <p:txBody>
          <a:bodyPr rtlCol="0"/>
          <a:lstStyle/>
          <a:p>
            <a:r>
              <a:rPr lang="en-GB" dirty="0"/>
              <a:t>Why Use UAVs (Drones</a:t>
            </a:r>
            <a:r>
              <a:rPr lang="ro-RO" dirty="0"/>
              <a:t> or... Maybe even bigger stuff</a:t>
            </a:r>
            <a:r>
              <a:rPr lang="en-GB" dirty="0"/>
              <a:t>)?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11CCB4-5A42-4506-A2DE-4A66CDA93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711415"/>
            <a:ext cx="3762375" cy="4021205"/>
          </a:xfrm>
        </p:spPr>
        <p:txBody>
          <a:bodyPr rtlCol="0"/>
          <a:lstStyle/>
          <a:p>
            <a:pPr>
              <a:lnSpc>
                <a:spcPct val="110000"/>
              </a:lnSpc>
            </a:pPr>
            <a:r>
              <a:rPr lang="en-GB" dirty="0"/>
              <a:t>UAVs can act as </a:t>
            </a:r>
            <a:r>
              <a:rPr lang="en-GB" b="1" dirty="0"/>
              <a:t>aerial relays</a:t>
            </a:r>
            <a:r>
              <a:rPr lang="en-GB" dirty="0"/>
              <a:t> to restore </a:t>
            </a:r>
            <a:r>
              <a:rPr lang="en-GB" b="1" dirty="0"/>
              <a:t>line-of-sight (LOS)</a:t>
            </a:r>
            <a:r>
              <a:rPr lang="en-GB" dirty="0"/>
              <a:t> connections.</a:t>
            </a:r>
            <a:endParaRPr lang="ro-RO" dirty="0"/>
          </a:p>
          <a:p>
            <a:pPr>
              <a:lnSpc>
                <a:spcPct val="110000"/>
              </a:lnSpc>
            </a:pPr>
            <a:endParaRPr lang="ro-RO" dirty="0"/>
          </a:p>
          <a:p>
            <a:pPr>
              <a:lnSpc>
                <a:spcPct val="110000"/>
              </a:lnSpc>
            </a:pPr>
            <a:r>
              <a:rPr lang="en-GB" dirty="0"/>
              <a:t>Useful when ground infrastructure is missing or damaged.</a:t>
            </a:r>
            <a:endParaRPr lang="ro-RO" dirty="0"/>
          </a:p>
          <a:p>
            <a:pPr>
              <a:lnSpc>
                <a:spcPct val="110000"/>
              </a:lnSpc>
            </a:pPr>
            <a:endParaRPr lang="ro-RO" dirty="0"/>
          </a:p>
          <a:p>
            <a:pPr>
              <a:lnSpc>
                <a:spcPct val="110000"/>
              </a:lnSpc>
            </a:pPr>
            <a:r>
              <a:rPr lang="en-GB" dirty="0"/>
              <a:t>Provide flexible coverage in urban, tactical, or remote areas.</a:t>
            </a:r>
            <a:endParaRPr lang="ro-RO" dirty="0"/>
          </a:p>
          <a:p>
            <a:pPr>
              <a:lnSpc>
                <a:spcPct val="110000"/>
              </a:lnSpc>
            </a:pPr>
            <a:endParaRPr lang="ro-RO" dirty="0"/>
          </a:p>
          <a:p>
            <a:pPr>
              <a:lnSpc>
                <a:spcPct val="110000"/>
              </a:lnSpc>
            </a:pPr>
            <a:r>
              <a:rPr lang="en-GB" dirty="0"/>
              <a:t>Challenge: each relay requires </a:t>
            </a:r>
            <a:r>
              <a:rPr lang="en-GB" b="1" dirty="0"/>
              <a:t>discovery, selection, and beam configuration</a:t>
            </a:r>
            <a:r>
              <a:rPr lang="en-GB" dirty="0"/>
              <a:t>, which adds </a:t>
            </a:r>
            <a:r>
              <a:rPr lang="en-GB" b="1" dirty="0"/>
              <a:t>overhead</a:t>
            </a:r>
            <a:r>
              <a:rPr lang="en-GB" dirty="0"/>
              <a:t>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31915" y="7366245"/>
                <a:ext cx="13320" cy="21960"/>
              </a:xfrm>
              <a:prstGeom prst="rect">
                <a:avLst/>
              </a:prstGeom>
            </p:spPr>
          </p:pic>
        </mc:Fallback>
      </mc:AlternateContent>
      <p:grpSp>
        <p:nvGrpSpPr>
          <p:cNvPr id="4" name="Group 3" descr="Straight Connector and Encircled red dot">
            <a:extLst>
              <a:ext uri="{FF2B5EF4-FFF2-40B4-BE49-F238E27FC236}">
                <a16:creationId xmlns:a16="http://schemas.microsoft.com/office/drawing/2014/main" id="{D0B9750C-761C-4EEF-BCCB-9D64B77B41B6}"/>
              </a:ext>
            </a:extLst>
          </p:cNvPr>
          <p:cNvGrpSpPr/>
          <p:nvPr/>
        </p:nvGrpSpPr>
        <p:grpSpPr>
          <a:xfrm>
            <a:off x="1557338" y="1458610"/>
            <a:ext cx="5513866" cy="276225"/>
            <a:chOff x="1557338" y="1458610"/>
            <a:chExt cx="5513866" cy="276225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417E9A-885B-4AB5-82EC-43B6D9F71BAD}"/>
                </a:ext>
              </a:extLst>
            </p:cNvPr>
            <p:cNvCxnSpPr/>
            <p:nvPr/>
          </p:nvCxnSpPr>
          <p:spPr>
            <a:xfrm>
              <a:off x="1557338" y="1589020"/>
              <a:ext cx="5362574" cy="0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 descr="Encircled red dot">
              <a:extLst>
                <a:ext uri="{FF2B5EF4-FFF2-40B4-BE49-F238E27FC236}">
                  <a16:creationId xmlns:a16="http://schemas.microsoft.com/office/drawing/2014/main" id="{A6F0F6E8-910C-4141-A329-EB9A062328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94979" y="1458610"/>
              <a:ext cx="276225" cy="276225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Hubble telescope with two identical S-band transmitters ">
                <a:extLst>
                  <a:ext uri="{FF2B5EF4-FFF2-40B4-BE49-F238E27FC236}">
                    <a16:creationId xmlns:a16="http://schemas.microsoft.com/office/drawing/2014/main" id="{CA048509-FF1E-459C-BB5C-2F835171EE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50859684"/>
                  </p:ext>
                </p:extLst>
              </p:nvPr>
            </p:nvGraphicFramePr>
            <p:xfrm>
              <a:off x="7779475" y="-904680"/>
              <a:ext cx="4827946" cy="608628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827946" cy="6086282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870410" ay="-1759318" az="-990173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7677226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Hubble telescope with two identical S-band transmitters ">
                <a:extLst>
                  <a:ext uri="{FF2B5EF4-FFF2-40B4-BE49-F238E27FC236}">
                    <a16:creationId xmlns:a16="http://schemas.microsoft.com/office/drawing/2014/main" id="{CA048509-FF1E-459C-BB5C-2F835171EE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79475" y="-904680"/>
                <a:ext cx="4827946" cy="6086282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7" descr="A drone with a camera&#10;&#10;AI-generated content may be incorrect.">
            <a:extLst>
              <a:ext uri="{FF2B5EF4-FFF2-40B4-BE49-F238E27FC236}">
                <a16:creationId xmlns:a16="http://schemas.microsoft.com/office/drawing/2014/main" id="{514D8844-32CB-0E85-9190-554C75FD44A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259" y="4030835"/>
            <a:ext cx="4885741" cy="273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46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811CCB4-5A42-4506-A2DE-4A66CDA93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757" y="1673128"/>
            <a:ext cx="3460317" cy="3924108"/>
          </a:xfrm>
        </p:spPr>
        <p:txBody>
          <a:bodyPr rtlCol="0"/>
          <a:lstStyle/>
          <a:p>
            <a:pPr>
              <a:lnSpc>
                <a:spcPct val="110000"/>
              </a:lnSpc>
            </a:pPr>
            <a:r>
              <a:rPr lang="en-GB" b="1" dirty="0"/>
              <a:t>Beam management =</a:t>
            </a:r>
            <a:r>
              <a:rPr lang="en-GB" dirty="0"/>
              <a:t> discovering, aligning, and maintaining communication beams</a:t>
            </a:r>
            <a:endParaRPr lang="ro-RO" dirty="0"/>
          </a:p>
          <a:p>
            <a:pPr>
              <a:lnSpc>
                <a:spcPct val="110000"/>
              </a:lnSpc>
            </a:pPr>
            <a:endParaRPr lang="ro-RO" dirty="0"/>
          </a:p>
          <a:p>
            <a:pPr>
              <a:lnSpc>
                <a:spcPct val="110000"/>
              </a:lnSpc>
            </a:pPr>
            <a:r>
              <a:rPr lang="en-GB" b="1" dirty="0"/>
              <a:t>Too little training:</a:t>
            </a:r>
            <a:r>
              <a:rPr lang="en-GB" dirty="0"/>
              <a:t> poor alignment → low data rate.</a:t>
            </a:r>
            <a:endParaRPr lang="ro-RO" dirty="0"/>
          </a:p>
          <a:p>
            <a:pPr>
              <a:lnSpc>
                <a:spcPct val="110000"/>
              </a:lnSpc>
            </a:pPr>
            <a:endParaRPr lang="ro-RO" dirty="0"/>
          </a:p>
          <a:p>
            <a:pPr>
              <a:lnSpc>
                <a:spcPct val="110000"/>
              </a:lnSpc>
            </a:pPr>
            <a:r>
              <a:rPr lang="en-GB" b="1" dirty="0"/>
              <a:t>Too much training:</a:t>
            </a:r>
            <a:r>
              <a:rPr lang="en-GB" dirty="0"/>
              <a:t> wasted resources → high overhead.</a:t>
            </a:r>
            <a:endParaRPr lang="ro-RO" dirty="0"/>
          </a:p>
          <a:p>
            <a:pPr>
              <a:lnSpc>
                <a:spcPct val="110000"/>
              </a:lnSpc>
            </a:pPr>
            <a:endParaRPr lang="ro-RO" dirty="0"/>
          </a:p>
          <a:p>
            <a:pPr>
              <a:lnSpc>
                <a:spcPct val="110000"/>
              </a:lnSpc>
            </a:pPr>
            <a:r>
              <a:rPr lang="en-GB" dirty="0"/>
              <a:t>Need a system that </a:t>
            </a:r>
            <a:r>
              <a:rPr lang="en-GB" b="1" dirty="0"/>
              <a:t>balances</a:t>
            </a:r>
            <a:r>
              <a:rPr lang="en-GB" dirty="0"/>
              <a:t> data transmission vs. beam alignment dynamically.</a:t>
            </a:r>
            <a:endParaRPr lang="ro-RO" dirty="0"/>
          </a:p>
          <a:p>
            <a:pPr>
              <a:lnSpc>
                <a:spcPct val="110000"/>
              </a:lnSpc>
            </a:pPr>
            <a:endParaRPr lang="ro-RO" dirty="0"/>
          </a:p>
          <a:p>
            <a:pPr>
              <a:lnSpc>
                <a:spcPct val="110000"/>
              </a:lnSpc>
            </a:pPr>
            <a:endParaRPr lang="en-GB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-3428678" y="8639331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3435158" y="8633571"/>
                <a:ext cx="13320" cy="21960"/>
              </a:xfrm>
              <a:prstGeom prst="rect">
                <a:avLst/>
              </a:prstGeom>
            </p:spPr>
          </p:pic>
        </mc:Fallback>
      </mc:AlternateContent>
      <p:cxnSp>
        <p:nvCxnSpPr>
          <p:cNvPr id="15" name="Straight Connector 14" descr="Straight Connector&#10;">
            <a:extLst>
              <a:ext uri="{FF2B5EF4-FFF2-40B4-BE49-F238E27FC236}">
                <a16:creationId xmlns:a16="http://schemas.microsoft.com/office/drawing/2014/main" id="{8F2F4B2C-FE61-4FA3-8045-22A4CA454824}"/>
              </a:ext>
            </a:extLst>
          </p:cNvPr>
          <p:cNvCxnSpPr>
            <a:cxnSpLocks/>
          </p:cNvCxnSpPr>
          <p:nvPr/>
        </p:nvCxnSpPr>
        <p:spPr>
          <a:xfrm>
            <a:off x="1557338" y="1589020"/>
            <a:ext cx="437423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Encircled red dot">
            <a:extLst>
              <a:ext uri="{FF2B5EF4-FFF2-40B4-BE49-F238E27FC236}">
                <a16:creationId xmlns:a16="http://schemas.microsoft.com/office/drawing/2014/main" id="{430157DC-AA3D-44C1-BC60-E2120D5014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998" y="1458610"/>
            <a:ext cx="276225" cy="27622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7E1FE317-8570-4C97-849A-322043F64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3324726" cy="466657"/>
          </a:xfrm>
        </p:spPr>
        <p:txBody>
          <a:bodyPr rtlCol="0"/>
          <a:lstStyle/>
          <a:p>
            <a:r>
              <a:rPr lang="en-GB" dirty="0"/>
              <a:t>Beam Management Challenge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Hubble telescope with adaptive optics that allow high-resolution optical visualisation and an aperture door that can be closed to prevent entry of light">
                <a:extLst>
                  <a:ext uri="{FF2B5EF4-FFF2-40B4-BE49-F238E27FC236}">
                    <a16:creationId xmlns:a16="http://schemas.microsoft.com/office/drawing/2014/main" id="{1A60437E-2E6E-457E-A4A3-161CF54D2F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12726029"/>
                  </p:ext>
                </p:extLst>
              </p:nvPr>
            </p:nvGraphicFramePr>
            <p:xfrm>
              <a:off x="4572000" y="0"/>
              <a:ext cx="8259254" cy="6858000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8259254" cy="6858000"/>
                    </a:xfrm>
                    <a:prstGeom prst="rect">
                      <a:avLst/>
                    </a:prstGeom>
                  </am3d:spPr>
                  <am3d:camera>
                    <am3d:pos x="-20239730" y="2915928" z="67286916"/>
                    <am3d:up dx="0" dy="36000000" dz="0"/>
                    <am3d:lookAt x="-20239730" y="2915928" z="0"/>
                    <am3d:perspective fov="947982"/>
                  </am3d:camera>
                  <am3d:trans>
                    <am3d:meterPerModelUnit n="6129" d="1000000"/>
                    <am3d:preTrans dx="-25109497" dy="-14568153" dz="3677472"/>
                    <am3d:scale>
                      <am3d:sx n="1000000" d="1000000"/>
                      <am3d:sy n="1000000" d="1000000"/>
                      <am3d:sz n="1000000" d="1000000"/>
                    </am3d:scale>
                    <am3d:rot ax="-10654523" ay="1452058" az="-10740323"/>
                    <am3d:postTrans dx="-14374830" dy="2471604" dz="0"/>
                  </am3d:trans>
                  <am3d:raster rName="Office3DRenderer" rVer="16.0.8326">
                    <am3d:blip r:embed="rId7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Hubble telescope with adaptive optics that allow high-resolution optical visualisation and an aperture door that can be closed to prevent entry of light">
                <a:extLst>
                  <a:ext uri="{FF2B5EF4-FFF2-40B4-BE49-F238E27FC236}">
                    <a16:creationId xmlns:a16="http://schemas.microsoft.com/office/drawing/2014/main" id="{1A60437E-2E6E-457E-A4A3-161CF54D2F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72000" y="0"/>
                <a:ext cx="8259254" cy="6858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1B55741C-737D-BF15-69C8-ABCB8B36CB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88119" y="1796524"/>
            <a:ext cx="2117981" cy="2667841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83931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2050091-4317-6D51-609F-E0FB517D1E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6954" y="2404890"/>
            <a:ext cx="5049046" cy="4021205"/>
          </a:xfrm>
        </p:spPr>
        <p:txBody>
          <a:bodyPr>
            <a:noAutofit/>
          </a:bodyPr>
          <a:lstStyle/>
          <a:p>
            <a:r>
              <a:rPr lang="en-GB" sz="1600" dirty="0"/>
              <a:t>DRL </a:t>
            </a:r>
            <a:r>
              <a:rPr lang="en-GB" sz="1600" b="1" dirty="0"/>
              <a:t>= learning by trial and error </a:t>
            </a:r>
            <a:r>
              <a:rPr lang="en-GB" sz="1600" dirty="0"/>
              <a:t>to maximize </a:t>
            </a:r>
            <a:r>
              <a:rPr lang="en-GB" sz="1600" b="1" dirty="0"/>
              <a:t>long-term reward.</a:t>
            </a:r>
            <a:endParaRPr lang="ro-RO" sz="1600" b="1" dirty="0"/>
          </a:p>
          <a:p>
            <a:r>
              <a:rPr lang="en-GB" sz="1600" dirty="0"/>
              <a:t>Learns a policy: which action to take in each situation.</a:t>
            </a:r>
            <a:endParaRPr lang="ro-RO" sz="1600" dirty="0"/>
          </a:p>
          <a:p>
            <a:r>
              <a:rPr lang="en-GB" sz="1600" dirty="0"/>
              <a:t>Components of the Markov Decision Process (MDP):</a:t>
            </a:r>
            <a:endParaRPr lang="ro-RO" sz="1600" dirty="0"/>
          </a:p>
          <a:p>
            <a:r>
              <a:rPr lang="ro-RO" sz="1600" dirty="0"/>
              <a:t>	</a:t>
            </a:r>
            <a:r>
              <a:rPr lang="en-GB" sz="1600" dirty="0"/>
              <a:t>State: link qualities, beam pairs, signal </a:t>
            </a:r>
            <a:r>
              <a:rPr lang="ro-RO" sz="1600" dirty="0"/>
              <a:t>	</a:t>
            </a:r>
            <a:r>
              <a:rPr lang="en-GB" sz="1600" dirty="0"/>
              <a:t>conditions.</a:t>
            </a:r>
            <a:endParaRPr lang="ro-RO" sz="1600" dirty="0"/>
          </a:p>
          <a:p>
            <a:r>
              <a:rPr lang="ro-RO" sz="1600" dirty="0"/>
              <a:t>	</a:t>
            </a:r>
            <a:r>
              <a:rPr lang="en-GB" sz="1600" dirty="0"/>
              <a:t>Action: transmit, realign, or switch </a:t>
            </a:r>
            <a:r>
              <a:rPr lang="ro-RO" sz="1600" dirty="0"/>
              <a:t>	</a:t>
            </a:r>
            <a:r>
              <a:rPr lang="en-GB" sz="1600" dirty="0"/>
              <a:t>relay.</a:t>
            </a:r>
            <a:endParaRPr lang="ro-RO" sz="1600" dirty="0"/>
          </a:p>
          <a:p>
            <a:r>
              <a:rPr lang="ro-RO" sz="1600" dirty="0"/>
              <a:t>	</a:t>
            </a:r>
            <a:r>
              <a:rPr lang="en-GB" sz="1600" dirty="0"/>
              <a:t>Reward: cumulative data rate.</a:t>
            </a:r>
            <a:endParaRPr lang="ro-RO" sz="1600" dirty="0"/>
          </a:p>
          <a:p>
            <a:r>
              <a:rPr lang="en-GB" sz="1600" b="1" dirty="0"/>
              <a:t>DRL adapts automatically </a:t>
            </a:r>
            <a:r>
              <a:rPr lang="en-GB" sz="1600" dirty="0"/>
              <a:t>to changing environments.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923BD1-BFC1-EC04-FA35-103FA2FE0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6954" y="1909658"/>
            <a:ext cx="9144000" cy="495232"/>
          </a:xfrm>
        </p:spPr>
        <p:txBody>
          <a:bodyPr/>
          <a:lstStyle/>
          <a:p>
            <a:r>
              <a:rPr lang="en-GB" dirty="0"/>
              <a:t>Deep Reinforcement Learning (DRL) Overview</a:t>
            </a:r>
          </a:p>
        </p:txBody>
      </p:sp>
      <p:pic>
        <p:nvPicPr>
          <p:cNvPr id="5" name="Picture 4" descr="A robot and human hand touching each other&#10;&#10;AI-generated content may be incorrect.">
            <a:extLst>
              <a:ext uri="{FF2B5EF4-FFF2-40B4-BE49-F238E27FC236}">
                <a16:creationId xmlns:a16="http://schemas.microsoft.com/office/drawing/2014/main" id="{63B863AD-FAF5-70D8-5595-40DDEDF62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463" y="2687217"/>
            <a:ext cx="5209537" cy="2774310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  <a:reflection blurRad="6350" stA="50000" endA="300" endPos="55000" dir="5400000" sy="-100000" algn="bl" rotWithShape="0"/>
          </a:effectLst>
          <a:scene3d>
            <a:camera prst="perspectiveContrasting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024060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D29B4D-50B3-46D2-3610-754C7C3DC7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DRL in Action: Relay Selection &amp; Beam Management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ED09586-60B2-4170-0B95-B7966D4A0B9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029141" y="2516389"/>
            <a:ext cx="9611798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The transmitter decides whether to: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0" i="0" u="none" strike="noStrike" cap="none" normalizeH="0" baseline="0" dirty="0">
                <a:ln>
                  <a:noFill/>
                </a:ln>
                <a:effectLst/>
              </a:rPr>
              <a:t>1.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Continue data transmission.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0" i="0" u="none" strike="noStrike" cap="none" normalizeH="0" baseline="0" dirty="0">
                <a:ln>
                  <a:noFill/>
                </a:ln>
                <a:effectLst/>
              </a:rPr>
              <a:t>2.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Realign beam with current link.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0" i="0" u="none" strike="noStrike" cap="none" normalizeH="0" baseline="0" dirty="0">
                <a:ln>
                  <a:noFill/>
                </a:ln>
                <a:effectLst/>
              </a:rPr>
              <a:t>3.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Switch to a new UAV relay.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ro-RO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DRL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learns thresholds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that trigger alignment or switching.</a:t>
            </a:r>
            <a:endParaRPr kumimoji="0" lang="ro-RO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Over time, it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balances exploration (trying new relays)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exploitation (using the best known one)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ro-RO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Outcome: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higher throughput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with less wasted training.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20FF17-609F-833C-E25B-2C41B8C8B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5091" y="770940"/>
            <a:ext cx="3331316" cy="3043029"/>
          </a:xfrm>
          <a:prstGeom prst="rect">
            <a:avLst/>
          </a:prstGeom>
          <a:effectLst>
            <a:reflection blurRad="6350" stA="52000" endA="300" endPos="35000" dir="5400000" sy="-100000" algn="bl" rotWithShape="0"/>
            <a:softEdge rad="12700"/>
          </a:effectLst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853832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AA2738F-5E08-AB46-3547-03E1654587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Beyond DRL: Hierarchical Reinforcement Learning (HRL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DE3DABD-050A-A547-9F7D-24A131422C8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63827" y="2706213"/>
            <a:ext cx="7632602" cy="2949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Systems can use both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effectLst/>
              </a:rPr>
              <a:t>mmWave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sub-6 GHz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bands.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effectLst/>
              </a:rPr>
              <a:t>mmWave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fast but fragile.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Sub-6 GHz: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slower but robust.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HRL adds two levels of learning: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1" i="0" u="none" strike="noStrike" cap="none" normalizeH="0" baseline="0" dirty="0">
                <a:ln>
                  <a:noFill/>
                </a:ln>
                <a:effectLst/>
              </a:rPr>
              <a:t>	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Upper level: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choose which band to use.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o-RO" altLang="en-US" sz="1800" b="1" i="0" u="none" strike="noStrike" cap="none" normalizeH="0" baseline="0" dirty="0">
                <a:ln>
                  <a:noFill/>
                </a:ln>
                <a:effectLst/>
              </a:rPr>
              <a:t>	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Lower level: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perform beam management in that band.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This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divide-and-conquer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structure speeds up learning and improves stability.</a:t>
            </a:r>
          </a:p>
        </p:txBody>
      </p:sp>
      <p:pic>
        <p:nvPicPr>
          <p:cNvPr id="7" name="Picture 6" descr="A diagram of different bands with Crust in the background&#10;&#10;AI-generated content may be incorrect.">
            <a:extLst>
              <a:ext uri="{FF2B5EF4-FFF2-40B4-BE49-F238E27FC236}">
                <a16:creationId xmlns:a16="http://schemas.microsoft.com/office/drawing/2014/main" id="{D56D41C8-7865-3CD1-CF03-7AFAAD5DD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559" y="1013155"/>
            <a:ext cx="4049893" cy="4005712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99751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2FB0B5D-AA0E-79E8-BAEA-02F541E239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2C06DC-FC8D-B056-9FE8-146CB65DE1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 descr="A satellite image of a wave&#10;&#10;AI-generated content may be incorrect.">
            <a:extLst>
              <a:ext uri="{FF2B5EF4-FFF2-40B4-BE49-F238E27FC236}">
                <a16:creationId xmlns:a16="http://schemas.microsoft.com/office/drawing/2014/main" id="{43E333F4-C16F-1B86-ACCE-0C206B429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8476" y="-287140"/>
            <a:ext cx="13079240" cy="714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398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BBB5A48-7F8C-AD35-0E8A-32B3B3BECF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RO" dirty="0"/>
              <a:t>Algorithms and results</a:t>
            </a:r>
            <a:endParaRPr lang="en-GB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D6FE075-BA21-B109-9EC7-C9C5B6E5138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63827" y="2499469"/>
            <a:ext cx="6171882" cy="410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Algorithm 1: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 Joint band assignment + beam management using HRL.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Compared approaches: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Genie-aided (ideal case)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Static threshold (offline learning)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Direct link only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DRL &amp; HRL methods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Results: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DRL outperforms static/offline methods.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HRL achieves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faster convergence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 and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</a:rPr>
              <a:t>higher rewards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HRL reaches optimal performance in fewer training episodes.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CDA03E-1C61-93D7-1C9D-8271F0722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709" y="802249"/>
            <a:ext cx="4643586" cy="3228832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  <a:softEdge rad="127000"/>
          </a:effectLst>
          <a:scene3d>
            <a:camera prst="perspectiveAbove">
              <a:rot lat="20475160" lon="1270371" rev="21174234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859794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976922_TF16401558.potx" id="{B85D5EE9-6F5C-4C8D-910B-A96308742C50}" vid="{53B31F93-B38E-45E0-84F2-2D08044408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3D PowerPoint presentation (Hubble Telescope model)</Template>
  <TotalTime>42</TotalTime>
  <Words>742</Words>
  <Application>Microsoft Office PowerPoint</Application>
  <PresentationFormat>Widescreen</PresentationFormat>
  <Paragraphs>103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Agency FB</vt:lpstr>
      <vt:lpstr>Arial</vt:lpstr>
      <vt:lpstr>Calibri</vt:lpstr>
      <vt:lpstr>Calibri Light</vt:lpstr>
      <vt:lpstr>Segoe UI Light</vt:lpstr>
      <vt:lpstr>Office Theme</vt:lpstr>
      <vt:lpstr>PowerPoint Presentation</vt:lpstr>
      <vt:lpstr>What’s the problem?</vt:lpstr>
      <vt:lpstr>Why Use UAVs (Drones or... Maybe even bigger stuff)?</vt:lpstr>
      <vt:lpstr>Beam Management Challenge</vt:lpstr>
      <vt:lpstr>Deep Reinforcement Learning (DRL) Overview</vt:lpstr>
      <vt:lpstr>DRL in Action: Relay Selection &amp; Beam Management</vt:lpstr>
      <vt:lpstr>Beyond DRL: Hierarchical Reinforcement Learning (HRL</vt:lpstr>
      <vt:lpstr>PowerPoint Presentation</vt:lpstr>
      <vt:lpstr>Algorithms and results</vt:lpstr>
      <vt:lpstr>Advantages of DRL/HRL Approach</vt:lpstr>
      <vt:lpstr>Future Challenges</vt:lpstr>
      <vt:lpstr>Overall Conclusion</vt:lpstr>
      <vt:lpstr>Personal Opinion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Eduard Adelin FINICHIU (133675)</dc:creator>
  <cp:lastModifiedBy>Eduard Adelin FINICHIU (133675)</cp:lastModifiedBy>
  <cp:revision>2</cp:revision>
  <dcterms:created xsi:type="dcterms:W3CDTF">2025-10-08T15:31:58Z</dcterms:created>
  <dcterms:modified xsi:type="dcterms:W3CDTF">2025-10-08T16:14:57Z</dcterms:modified>
</cp:coreProperties>
</file>

<file path=docProps/thumbnail.jpeg>
</file>